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Default Extension="pdf" ContentType="application/pdf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notesMasterIdLst>
    <p:notesMasterId r:id="rId10"/>
  </p:notesMasterIdLst>
  <p:sldIdLst>
    <p:sldId id="256" r:id="rId2"/>
    <p:sldId id="258" r:id="rId3"/>
    <p:sldId id="259" r:id="rId4"/>
    <p:sldId id="257" r:id="rId5"/>
    <p:sldId id="260" r:id="rId6"/>
    <p:sldId id="264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93" d="100"/>
          <a:sy n="93" d="100"/>
        </p:scale>
        <p:origin x="-78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178BE1-BF77-0F40-B1B8-8F6D0B6EAC13}" type="datetimeFigureOut">
              <a:rPr lang="en-US" smtClean="0"/>
              <a:t>10/14/14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C14F08-3231-094E-BCFF-DC85891B9E6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AE07AA-0321-684F-BAD0-38E0372D728B}" type="slidenum">
              <a:rPr lang="en-US"/>
              <a:pPr/>
              <a:t>6</a:t>
            </a:fld>
            <a:endParaRPr lang="en-US"/>
          </a:p>
        </p:txBody>
      </p:sp>
      <p:sp>
        <p:nvSpPr>
          <p:cNvPr id="25603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711" y="4344025"/>
            <a:ext cx="5028579" cy="4114488"/>
          </a:xfrm>
          <a:noFill/>
          <a:ln/>
        </p:spPr>
        <p:txBody>
          <a:bodyPr/>
          <a:lstStyle/>
          <a:p>
            <a:pPr marL="224325" indent="-224325">
              <a:lnSpc>
                <a:spcPct val="90000"/>
              </a:lnSpc>
            </a:pPr>
            <a:r>
              <a:rPr lang="en-US" sz="1000" dirty="0">
                <a:latin typeface="Century Gothic" pitchFamily="34" charset="0"/>
              </a:rPr>
              <a:t>The Table of Contents, IF YOU AS A TEACHER DECIDE TO USE ONE, can appear in a number of forms from teacher generated to student generated…</a:t>
            </a:r>
          </a:p>
          <a:p>
            <a:pPr marL="224325" indent="-224325">
              <a:lnSpc>
                <a:spcPct val="90000"/>
              </a:lnSpc>
            </a:pPr>
            <a:endParaRPr lang="en-US" sz="1000" dirty="0">
              <a:latin typeface="Century Gothic" pitchFamily="34" charset="0"/>
            </a:endParaRPr>
          </a:p>
          <a:p>
            <a:pPr marL="224325" indent="-224325">
              <a:lnSpc>
                <a:spcPct val="90000"/>
              </a:lnSpc>
            </a:pPr>
            <a:r>
              <a:rPr lang="en-US" sz="1000" dirty="0">
                <a:latin typeface="Century Gothic" pitchFamily="34" charset="0"/>
              </a:rPr>
              <a:t>NOTE:  The Table of Contents should be the first thing done before moving to the daily page. </a:t>
            </a:r>
          </a:p>
          <a:p>
            <a:pPr marL="224325" indent="-224325">
              <a:lnSpc>
                <a:spcPct val="90000"/>
              </a:lnSpc>
            </a:pPr>
            <a:endParaRPr lang="en-US" sz="1000" dirty="0">
              <a:latin typeface="Century Gothic" pitchFamily="34" charset="0"/>
            </a:endParaRPr>
          </a:p>
          <a:p>
            <a:pPr marL="676091" lvl="1" indent="-224325">
              <a:lnSpc>
                <a:spcPct val="90000"/>
              </a:lnSpc>
              <a:buFontTx/>
              <a:buAutoNum type="alphaUcPeriod"/>
            </a:pPr>
            <a:endParaRPr lang="en-US" sz="1000" dirty="0">
              <a:latin typeface="Century Gothic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776" y="3776472"/>
            <a:ext cx="7196328" cy="147002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76" y="5257800"/>
            <a:ext cx="7196328" cy="98755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Font typeface="Wingdings 2" pitchFamily="18" charset="2"/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10/14/14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4267200"/>
            <a:ext cx="7612063" cy="1100138"/>
          </a:xfrm>
        </p:spPr>
        <p:txBody>
          <a:bodyPr anchor="b"/>
          <a:lstStyle>
            <a:lvl1pPr algn="ctr">
              <a:defRPr sz="4400" b="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4040">
            <a:off x="1779080" y="450465"/>
            <a:ext cx="5486400" cy="3626214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1800" kern="120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5175" y="5443538"/>
            <a:ext cx="7612063" cy="804862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10/14/14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381000"/>
            <a:ext cx="3250360" cy="16319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2084389"/>
            <a:ext cx="3250360" cy="393541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6356350"/>
            <a:ext cx="1143000" cy="365125"/>
          </a:xfrm>
        </p:spPr>
        <p:txBody>
          <a:bodyPr/>
          <a:lstStyle>
            <a:lvl1pPr algn="l">
              <a:defRPr/>
            </a:lvl1pPr>
          </a:lstStyle>
          <a:p>
            <a:fld id="{41ABDDEB-C896-D641-9B85-F3394F6E72CD}" type="datetimeFigureOut">
              <a:rPr lang="en-US" smtClean="0"/>
              <a:pPr/>
              <a:t>10/14/14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6356350"/>
            <a:ext cx="5334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 rot="307655">
            <a:off x="4082874" y="3187732"/>
            <a:ext cx="4141140" cy="288137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72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 rot="21414752">
            <a:off x="4623469" y="338031"/>
            <a:ext cx="4141140" cy="288137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10/14/14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457200"/>
            <a:ext cx="1497106" cy="5810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6888" y="457200"/>
            <a:ext cx="6513511" cy="5810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10/14/14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10/14/14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6889" y="3774328"/>
            <a:ext cx="7199311" cy="1470025"/>
          </a:xfrm>
        </p:spPr>
        <p:txBody>
          <a:bodyPr anchor="b" anchorCtr="0"/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6888" y="5257800"/>
            <a:ext cx="7199312" cy="9906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10/14/14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 rot="504148">
            <a:off x="4493544" y="555043"/>
            <a:ext cx="4142460" cy="308539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2236694"/>
            <a:ext cx="7612063" cy="1362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3617259"/>
            <a:ext cx="7612063" cy="1500187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10/14/14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5175" y="2084388"/>
            <a:ext cx="3657600" cy="41830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7" y="2084388"/>
            <a:ext cx="3657600" cy="41830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10/14/14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4" y="1687512"/>
            <a:ext cx="3657600" cy="9032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174" y="2649071"/>
            <a:ext cx="3657600" cy="360829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9637" y="1687512"/>
            <a:ext cx="3657600" cy="9032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9637" y="2649071"/>
            <a:ext cx="3657600" cy="360829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10/14/14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10/14/14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10/14/14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381000"/>
            <a:ext cx="3250360" cy="16319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5800" y="381000"/>
            <a:ext cx="4149725" cy="588645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2084389"/>
            <a:ext cx="3250360" cy="393541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6356350"/>
            <a:ext cx="1143000" cy="365125"/>
          </a:xfrm>
        </p:spPr>
        <p:txBody>
          <a:bodyPr/>
          <a:lstStyle>
            <a:lvl1pPr algn="l">
              <a:defRPr/>
            </a:lvl1pPr>
          </a:lstStyle>
          <a:p>
            <a:fld id="{41ABDDEB-C896-D641-9B85-F3394F6E72CD}" type="datetimeFigureOut">
              <a:rPr lang="en-US" smtClean="0"/>
              <a:pPr/>
              <a:t>10/14/14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6356350"/>
            <a:ext cx="5334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2070846"/>
            <a:ext cx="7612064" cy="4182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1ABDDEB-C896-D641-9B85-F3394F6E72CD}" type="datetimeFigureOut">
              <a:rPr lang="en-US" smtClean="0"/>
              <a:pPr/>
              <a:t>10/14/14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3753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35635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2"/>
          </a:solidFill>
          <a:effectLst>
            <a:outerShdw blurRad="50800" dist="25400" dir="2700000" algn="tl" rotWithShape="0">
              <a:schemeClr val="bg1">
                <a:alpha val="4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Font typeface="Wingdings 2" pitchFamily="18" charset="2"/>
        <a:buChar char=""/>
        <a:defRPr sz="24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2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3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.jpeg"/><Relationship Id="rId3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df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2" Type="http://schemas.openxmlformats.org/officeDocument/2006/relationships/hyperlink" Target="http://wastewaterenergy.wikispaces.c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/>
              <a:t>Welcome to the Greenhouse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sz="half" idx="1"/>
          </p:nvPr>
        </p:nvSpPr>
        <p:spPr>
          <a:xfrm>
            <a:off x="765174" y="2084388"/>
            <a:ext cx="3657600" cy="4183062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NYSunworks</a:t>
            </a:r>
            <a:r>
              <a:rPr lang="en-US" sz="3200" dirty="0" smtClean="0"/>
              <a:t> and Manhattan School for Children are excited to share this unique space with you as you learn about waste, water and energy.</a:t>
            </a:r>
            <a:endParaRPr lang="en-US" sz="3200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920952" y="-8815388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 descr="IMG_125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9637" y="2084388"/>
            <a:ext cx="3657600" cy="4141920"/>
          </a:xfrm>
          <a:prstGeom prst="rect">
            <a:avLst/>
          </a:prstGeom>
          <a:solidFill>
            <a:schemeClr val="bg1">
              <a:lumMod val="65000"/>
              <a:alpha val="6000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Teacher</a:t>
            </a:r>
            <a:endParaRPr lang="en-US" dirty="0"/>
          </a:p>
        </p:txBody>
      </p:sp>
      <p:pic>
        <p:nvPicPr>
          <p:cNvPr id="7" name="Content Placeholder 6" descr="IMAG0514-1024x612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-38505" r="-38505"/>
          <a:stretch>
            <a:fillRect/>
          </a:stretch>
        </p:blipFill>
        <p:spPr/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172857" y="2084388"/>
            <a:ext cx="4535714" cy="418306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Shakira </a:t>
            </a:r>
            <a:r>
              <a:rPr lang="en-US" dirty="0" err="1" smtClean="0"/>
              <a:t>Provasoli</a:t>
            </a:r>
            <a:r>
              <a:rPr lang="en-US" dirty="0" smtClean="0"/>
              <a:t> (Castronovo)</a:t>
            </a:r>
          </a:p>
          <a:p>
            <a:pPr lvl="1"/>
            <a:r>
              <a:rPr lang="en-US" dirty="0" smtClean="0"/>
              <a:t>I have been teaching elementary education since 1999, both in Westchester and New York City. I received my Masters in Education from Sarah Lawrence College.</a:t>
            </a:r>
          </a:p>
          <a:p>
            <a:pPr lvl="1"/>
            <a:r>
              <a:rPr lang="en-US" dirty="0" smtClean="0"/>
              <a:t>This is my fourth year teaching environmental science at Manhattan School for Children.</a:t>
            </a:r>
          </a:p>
          <a:p>
            <a:pPr lvl="1"/>
            <a:r>
              <a:rPr lang="en-US" dirty="0" smtClean="0"/>
              <a:t>I am certified in STEM education by Teachers College, through a fellowship I received from NASA.</a:t>
            </a:r>
          </a:p>
          <a:p>
            <a:pPr lvl="1">
              <a:buNone/>
            </a:pPr>
            <a:r>
              <a:rPr lang="en-US" dirty="0" smtClean="0"/>
              <a:t>Please contact me anytime at </a:t>
            </a:r>
            <a:r>
              <a:rPr lang="en-US" dirty="0" err="1" smtClean="0">
                <a:solidFill>
                  <a:srgbClr val="000090"/>
                </a:solidFill>
              </a:rPr>
              <a:t>shakira@nysunworks.org</a:t>
            </a:r>
            <a:endParaRPr lang="en-US" dirty="0" smtClean="0">
              <a:solidFill>
                <a:srgbClr val="000090"/>
              </a:solidFill>
            </a:endParaRP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Provider</a:t>
            </a:r>
            <a:br>
              <a:rPr lang="en-US" dirty="0" smtClean="0"/>
            </a:br>
            <a:r>
              <a:rPr lang="en-US" dirty="0" err="1" smtClean="0"/>
              <a:t>NYSunworks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NY Sun Works is a non-profit organization that builds innovative science labs in urban schools. Through our Greenhouse Project initiative we use hydroponic farming technology to educate students and teachers about the science of sustainability.</a:t>
            </a:r>
          </a:p>
          <a:p>
            <a:r>
              <a:rPr lang="en-US" dirty="0" smtClean="0"/>
              <a:t>NY Sun Works envisions a generation of environmental innovators, empowered to create solutions to global resource challenges. </a:t>
            </a:r>
            <a:endParaRPr lang="en-US" dirty="0"/>
          </a:p>
        </p:txBody>
      </p:sp>
      <p:pic>
        <p:nvPicPr>
          <p:cNvPr id="8" name="Content Placeholder 7" descr="LogoNYSW-TGPComboRGB.jpg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-23405" b="-23405"/>
          <a:stretch>
            <a:fillRect/>
          </a:stretch>
        </p:blipFill>
        <p:spPr>
          <a:xfrm rot="21414752">
            <a:off x="4531703" y="338032"/>
            <a:ext cx="4141140" cy="2881378"/>
          </a:xfrm>
        </p:spPr>
      </p:pic>
      <p:pic>
        <p:nvPicPr>
          <p:cNvPr id="12" name="Picture Placeholder 11" descr="greenhouse label.png"/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-90774" r="-90774"/>
          <a:stretch>
            <a:fillRect/>
          </a:stretch>
        </p:blipFill>
        <p:spPr>
          <a:xfrm rot="307655">
            <a:off x="4485820" y="3508130"/>
            <a:ext cx="4141140" cy="28813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68942"/>
            <a:ext cx="9143999" cy="1470025"/>
          </a:xfrm>
        </p:spPr>
        <p:txBody>
          <a:bodyPr/>
          <a:lstStyle/>
          <a:p>
            <a:r>
              <a:rPr lang="en-US" dirty="0" smtClean="0"/>
              <a:t>Water Waste &amp; Energy </a:t>
            </a:r>
            <a:br>
              <a:rPr lang="en-US" dirty="0" smtClean="0"/>
            </a:br>
            <a:r>
              <a:rPr lang="en-US" dirty="0" smtClean="0"/>
              <a:t>Course Dates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42889" y="3236129"/>
            <a:ext cx="8493060" cy="3012272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Please take a moment to write in the dates of our course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session 1: 	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10</a:t>
            </a:r>
            <a:r>
              <a:rPr lang="en-US" dirty="0" smtClean="0">
                <a:solidFill>
                  <a:schemeClr val="tx1"/>
                </a:solidFill>
              </a:rPr>
              <a:t>/</a:t>
            </a:r>
            <a:r>
              <a:rPr lang="en-US" dirty="0" smtClean="0">
                <a:solidFill>
                  <a:schemeClr val="tx1"/>
                </a:solidFill>
              </a:rPr>
              <a:t>17</a:t>
            </a:r>
            <a:r>
              <a:rPr lang="en-US" dirty="0" smtClean="0">
                <a:solidFill>
                  <a:schemeClr val="tx1"/>
                </a:solidFill>
              </a:rPr>
              <a:t>/</a:t>
            </a:r>
            <a:r>
              <a:rPr lang="en-US" dirty="0" smtClean="0">
                <a:solidFill>
                  <a:schemeClr val="tx1"/>
                </a:solidFill>
              </a:rPr>
              <a:t>14</a:t>
            </a:r>
            <a:r>
              <a:rPr lang="en-US" dirty="0" smtClean="0">
                <a:solidFill>
                  <a:schemeClr val="tx1"/>
                </a:solidFill>
              </a:rPr>
              <a:t>	session </a:t>
            </a:r>
            <a:r>
              <a:rPr lang="en-US" dirty="0" smtClean="0">
                <a:solidFill>
                  <a:schemeClr val="tx1"/>
                </a:solidFill>
              </a:rPr>
              <a:t>7:	</a:t>
            </a:r>
            <a:r>
              <a:rPr lang="en-US" dirty="0" smtClean="0">
                <a:solidFill>
                  <a:schemeClr val="tx1"/>
                </a:solidFill>
              </a:rPr>
              <a:t>			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session 2: 	</a:t>
            </a:r>
            <a:r>
              <a:rPr lang="en-US" dirty="0" smtClean="0">
                <a:solidFill>
                  <a:schemeClr val="tx1"/>
                </a:solidFill>
              </a:rPr>
              <a:t>	10/</a:t>
            </a:r>
            <a:r>
              <a:rPr lang="en-US" dirty="0" smtClean="0">
                <a:solidFill>
                  <a:schemeClr val="tx1"/>
                </a:solidFill>
              </a:rPr>
              <a:t>20</a:t>
            </a:r>
            <a:r>
              <a:rPr lang="en-US" dirty="0" smtClean="0">
                <a:solidFill>
                  <a:schemeClr val="tx1"/>
                </a:solidFill>
              </a:rPr>
              <a:t>/</a:t>
            </a:r>
            <a:r>
              <a:rPr lang="en-US" dirty="0" smtClean="0">
                <a:solidFill>
                  <a:schemeClr val="tx1"/>
                </a:solidFill>
              </a:rPr>
              <a:t>14</a:t>
            </a:r>
            <a:r>
              <a:rPr lang="en-US" dirty="0" smtClean="0">
                <a:solidFill>
                  <a:schemeClr val="tx1"/>
                </a:solidFill>
              </a:rPr>
              <a:t>	session </a:t>
            </a:r>
            <a:r>
              <a:rPr lang="en-US" dirty="0" smtClean="0">
                <a:solidFill>
                  <a:schemeClr val="tx1"/>
                </a:solidFill>
              </a:rPr>
              <a:t>8:	</a:t>
            </a:r>
            <a:r>
              <a:rPr lang="en-US" dirty="0" smtClean="0">
                <a:solidFill>
                  <a:schemeClr val="tx1"/>
                </a:solidFill>
              </a:rPr>
              <a:t>	11/</a:t>
            </a:r>
            <a:r>
              <a:rPr lang="en-US" dirty="0" smtClean="0">
                <a:solidFill>
                  <a:schemeClr val="tx1"/>
                </a:solidFill>
              </a:rPr>
              <a:t>1</a:t>
            </a:r>
            <a:r>
              <a:rPr lang="en-US" dirty="0" smtClean="0">
                <a:solidFill>
                  <a:schemeClr val="tx1"/>
                </a:solidFill>
              </a:rPr>
              <a:t>4/</a:t>
            </a:r>
            <a:r>
              <a:rPr lang="en-US" dirty="0" smtClean="0">
                <a:solidFill>
                  <a:schemeClr val="tx1"/>
                </a:solidFill>
              </a:rPr>
              <a:t>14		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session 3: 	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10</a:t>
            </a:r>
            <a:r>
              <a:rPr lang="en-US" dirty="0" smtClean="0">
                <a:solidFill>
                  <a:schemeClr val="tx1"/>
                </a:solidFill>
              </a:rPr>
              <a:t>/24</a:t>
            </a:r>
            <a:r>
              <a:rPr lang="en-US" dirty="0" smtClean="0">
                <a:solidFill>
                  <a:schemeClr val="tx1"/>
                </a:solidFill>
              </a:rPr>
              <a:t>/14</a:t>
            </a:r>
            <a:r>
              <a:rPr lang="en-US" dirty="0" smtClean="0">
                <a:solidFill>
                  <a:schemeClr val="tx1"/>
                </a:solidFill>
              </a:rPr>
              <a:t>	session </a:t>
            </a:r>
            <a:r>
              <a:rPr lang="en-US" dirty="0" smtClean="0">
                <a:solidFill>
                  <a:schemeClr val="tx1"/>
                </a:solidFill>
              </a:rPr>
              <a:t>9:	</a:t>
            </a:r>
            <a:r>
              <a:rPr lang="en-US" dirty="0" smtClean="0">
                <a:solidFill>
                  <a:schemeClr val="tx1"/>
                </a:solidFill>
              </a:rPr>
              <a:t>	11/</a:t>
            </a:r>
            <a:r>
              <a:rPr lang="en-US" dirty="0" smtClean="0">
                <a:solidFill>
                  <a:schemeClr val="tx1"/>
                </a:solidFill>
              </a:rPr>
              <a:t>21</a:t>
            </a:r>
            <a:r>
              <a:rPr lang="en-US" dirty="0" smtClean="0">
                <a:solidFill>
                  <a:schemeClr val="tx1"/>
                </a:solidFill>
              </a:rPr>
              <a:t>/</a:t>
            </a:r>
            <a:r>
              <a:rPr lang="en-US" dirty="0" smtClean="0">
                <a:solidFill>
                  <a:schemeClr val="tx1"/>
                </a:solidFill>
              </a:rPr>
              <a:t>14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session 4: 	</a:t>
            </a:r>
            <a:r>
              <a:rPr lang="en-US" dirty="0" smtClean="0">
                <a:solidFill>
                  <a:schemeClr val="tx1"/>
                </a:solidFill>
              </a:rPr>
              <a:t>	10/27/</a:t>
            </a:r>
            <a:r>
              <a:rPr lang="en-US" dirty="0" smtClean="0">
                <a:solidFill>
                  <a:schemeClr val="tx1"/>
                </a:solidFill>
              </a:rPr>
              <a:t>14</a:t>
            </a:r>
            <a:r>
              <a:rPr lang="en-US" dirty="0" smtClean="0">
                <a:solidFill>
                  <a:schemeClr val="tx1"/>
                </a:solidFill>
              </a:rPr>
              <a:t>	session </a:t>
            </a:r>
            <a:r>
              <a:rPr lang="en-US" dirty="0" smtClean="0">
                <a:solidFill>
                  <a:schemeClr val="tx1"/>
                </a:solidFill>
              </a:rPr>
              <a:t>10:</a:t>
            </a:r>
            <a:r>
              <a:rPr lang="en-US" dirty="0" smtClean="0">
                <a:solidFill>
                  <a:schemeClr val="tx1"/>
                </a:solidFill>
              </a:rPr>
              <a:t>	11/24/</a:t>
            </a:r>
            <a:r>
              <a:rPr lang="en-US" dirty="0" smtClean="0">
                <a:solidFill>
                  <a:schemeClr val="tx1"/>
                </a:solidFill>
              </a:rPr>
              <a:t>14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session 5: 	</a:t>
            </a:r>
            <a:r>
              <a:rPr lang="en-US" dirty="0" smtClean="0">
                <a:solidFill>
                  <a:schemeClr val="tx1"/>
                </a:solidFill>
              </a:rPr>
              <a:t>	11/3/</a:t>
            </a:r>
            <a:r>
              <a:rPr lang="en-US" dirty="0" smtClean="0">
                <a:solidFill>
                  <a:schemeClr val="tx1"/>
                </a:solidFill>
              </a:rPr>
              <a:t>14		session 11:</a:t>
            </a:r>
            <a:r>
              <a:rPr lang="en-US" dirty="0" smtClean="0">
                <a:solidFill>
                  <a:schemeClr val="tx1"/>
                </a:solidFill>
              </a:rPr>
              <a:t>	12/5/</a:t>
            </a:r>
            <a:r>
              <a:rPr lang="en-US" dirty="0" smtClean="0">
                <a:solidFill>
                  <a:schemeClr val="tx1"/>
                </a:solidFill>
              </a:rPr>
              <a:t>14		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session 6: 	Midterm</a:t>
            </a:r>
            <a:r>
              <a:rPr lang="en-US" dirty="0" smtClean="0">
                <a:solidFill>
                  <a:schemeClr val="tx1"/>
                </a:solidFill>
              </a:rPr>
              <a:t>	11/</a:t>
            </a:r>
            <a:r>
              <a:rPr lang="en-US" dirty="0" smtClean="0">
                <a:solidFill>
                  <a:schemeClr val="tx1"/>
                </a:solidFill>
              </a:rPr>
              <a:t>7</a:t>
            </a:r>
            <a:r>
              <a:rPr lang="en-US" dirty="0" smtClean="0">
                <a:solidFill>
                  <a:schemeClr val="tx1"/>
                </a:solidFill>
              </a:rPr>
              <a:t>/</a:t>
            </a:r>
            <a:r>
              <a:rPr lang="en-US" dirty="0" smtClean="0">
                <a:solidFill>
                  <a:schemeClr val="tx1"/>
                </a:solidFill>
              </a:rPr>
              <a:t>14		session 12: Final</a:t>
            </a:r>
            <a:r>
              <a:rPr lang="en-US" dirty="0" smtClean="0">
                <a:solidFill>
                  <a:schemeClr val="tx1"/>
                </a:solidFill>
              </a:rPr>
              <a:t>	12/12/</a:t>
            </a:r>
            <a:r>
              <a:rPr lang="en-US" dirty="0" smtClean="0">
                <a:solidFill>
                  <a:schemeClr val="tx1"/>
                </a:solidFill>
              </a:rPr>
              <a:t>14		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			</a:t>
            </a:r>
            <a:r>
              <a:rPr lang="en-US" dirty="0" smtClean="0"/>
              <a:t>	</a:t>
            </a:r>
          </a:p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-5341" b="-5341"/>
          <a:stretch>
            <a:fillRect/>
          </a:stretch>
        </p:blipFill>
        <p:spPr>
          <a:xfrm rot="504148">
            <a:off x="5793547" y="220580"/>
            <a:ext cx="3193788" cy="237880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65175" y="1741714"/>
            <a:ext cx="7612063" cy="1106715"/>
          </a:xfrm>
        </p:spPr>
        <p:txBody>
          <a:bodyPr/>
          <a:lstStyle/>
          <a:p>
            <a:r>
              <a:rPr lang="en-US" dirty="0" smtClean="0"/>
              <a:t>Science Binder and Notebook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5175" y="2848429"/>
            <a:ext cx="7612063" cy="2269017"/>
          </a:xfrm>
        </p:spPr>
        <p:txBody>
          <a:bodyPr/>
          <a:lstStyle/>
          <a:p>
            <a:r>
              <a:rPr lang="en-US" sz="2800" dirty="0" smtClean="0"/>
              <a:t>We are providing you with a course packet with mandatory and optional readings. </a:t>
            </a:r>
          </a:p>
          <a:p>
            <a:r>
              <a:rPr lang="en-US" sz="2800" dirty="0" smtClean="0"/>
              <a:t>In addition, you will have a science notebook, in which we ask you to include your goals, notes, and reflections.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u="sng" dirty="0">
                <a:solidFill>
                  <a:schemeClr val="accent2"/>
                </a:solidFill>
                <a:latin typeface="Century Gothic" pitchFamily="34" charset="0"/>
              </a:rPr>
              <a:t>TABLE OF CONTENTS</a:t>
            </a:r>
            <a:r>
              <a:rPr lang="en-US" dirty="0">
                <a:latin typeface="Century Gothic" pitchFamily="34" charset="0"/>
              </a:rPr>
              <a:t>	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447800"/>
            <a:ext cx="83058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i="1" dirty="0">
                <a:latin typeface="Century Gothic" pitchFamily="34" charset="0"/>
              </a:rPr>
              <a:t>Use the first</a:t>
            </a:r>
            <a:r>
              <a:rPr lang="en-US" sz="4800" b="1" i="1" dirty="0">
                <a:latin typeface="Century Gothic" pitchFamily="34" charset="0"/>
              </a:rPr>
              <a:t> </a:t>
            </a:r>
            <a:r>
              <a:rPr lang="en-US" sz="4800" b="1" i="1" dirty="0">
                <a:solidFill>
                  <a:srgbClr val="FF0000"/>
                </a:solidFill>
                <a:latin typeface="Century Gothic" pitchFamily="34" charset="0"/>
              </a:rPr>
              <a:t>1-2</a:t>
            </a:r>
            <a:r>
              <a:rPr lang="en-US" i="1" dirty="0">
                <a:latin typeface="Century Gothic" pitchFamily="34" charset="0"/>
              </a:rPr>
              <a:t> pages for the Table of Contents…</a:t>
            </a:r>
          </a:p>
          <a:p>
            <a:pPr eaLnBrk="1" hangingPunct="1">
              <a:buFontTx/>
              <a:buNone/>
            </a:pPr>
            <a:endParaRPr lang="en-US" i="1" dirty="0">
              <a:solidFill>
                <a:srgbClr val="FF9900"/>
              </a:solidFill>
              <a:latin typeface="Century Gothic" pitchFamily="34" charset="0"/>
            </a:endParaRPr>
          </a:p>
          <a:p>
            <a:pPr lvl="1" eaLnBrk="1" hangingPunct="1">
              <a:buFontTx/>
              <a:buNone/>
            </a:pPr>
            <a:r>
              <a:rPr lang="en-US" sz="2400" i="1" dirty="0">
                <a:solidFill>
                  <a:srgbClr val="009900"/>
                </a:solidFill>
                <a:latin typeface="Century Gothic" pitchFamily="34" charset="0"/>
              </a:rPr>
              <a:t>DATE                        ACTIVITY                            PAGE #</a:t>
            </a:r>
            <a:endParaRPr lang="en-US" sz="2400" dirty="0">
              <a:solidFill>
                <a:srgbClr val="009900"/>
              </a:solidFill>
              <a:latin typeface="Century Gothic" pitchFamily="34" charset="0"/>
            </a:endParaRPr>
          </a:p>
        </p:txBody>
      </p:sp>
      <p:sp>
        <p:nvSpPr>
          <p:cNvPr id="24580" name="Line 4"/>
          <p:cNvSpPr>
            <a:spLocks noChangeShapeType="1"/>
          </p:cNvSpPr>
          <p:nvPr/>
        </p:nvSpPr>
        <p:spPr bwMode="auto">
          <a:xfrm>
            <a:off x="1981200" y="3276600"/>
            <a:ext cx="0" cy="2057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1" name="Line 5"/>
          <p:cNvSpPr>
            <a:spLocks noChangeShapeType="1"/>
          </p:cNvSpPr>
          <p:nvPr/>
        </p:nvSpPr>
        <p:spPr bwMode="auto">
          <a:xfrm>
            <a:off x="7162800" y="3276600"/>
            <a:ext cx="0" cy="2057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2" name="Line 6"/>
          <p:cNvSpPr>
            <a:spLocks noChangeShapeType="1"/>
          </p:cNvSpPr>
          <p:nvPr/>
        </p:nvSpPr>
        <p:spPr bwMode="auto">
          <a:xfrm>
            <a:off x="685800" y="3276600"/>
            <a:ext cx="0" cy="2057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3" name="Line 7"/>
          <p:cNvSpPr>
            <a:spLocks noChangeShapeType="1"/>
          </p:cNvSpPr>
          <p:nvPr/>
        </p:nvSpPr>
        <p:spPr bwMode="auto">
          <a:xfrm>
            <a:off x="8610600" y="3276600"/>
            <a:ext cx="0" cy="2057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4" name="Line 8"/>
          <p:cNvSpPr>
            <a:spLocks noChangeShapeType="1"/>
          </p:cNvSpPr>
          <p:nvPr/>
        </p:nvSpPr>
        <p:spPr bwMode="auto">
          <a:xfrm>
            <a:off x="685800" y="3276600"/>
            <a:ext cx="792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5" name="Line 9"/>
          <p:cNvSpPr>
            <a:spLocks noChangeShapeType="1"/>
          </p:cNvSpPr>
          <p:nvPr/>
        </p:nvSpPr>
        <p:spPr bwMode="auto">
          <a:xfrm>
            <a:off x="685800" y="3886200"/>
            <a:ext cx="792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569371"/>
            <a:ext cx="7612063" cy="575449"/>
          </a:xfrm>
        </p:spPr>
        <p:txBody>
          <a:bodyPr/>
          <a:lstStyle/>
          <a:p>
            <a:r>
              <a:rPr lang="en-US" sz="55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Goals</a:t>
            </a:r>
            <a:endParaRPr lang="en-US" sz="55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136" y="1693514"/>
            <a:ext cx="8043655" cy="3286955"/>
          </a:xfrm>
        </p:spPr>
        <p:txBody>
          <a:bodyPr/>
          <a:lstStyle/>
          <a:p>
            <a:r>
              <a:rPr lang="en-US" sz="2800" dirty="0" smtClean="0"/>
              <a:t>In your notebook, reflect on ways that you hope this course will help you engage students in learning. </a:t>
            </a:r>
          </a:p>
          <a:p>
            <a:r>
              <a:rPr lang="en-US" sz="2800" dirty="0" smtClean="0"/>
              <a:t>Refer to the Danielson Teacher Competencies 3c in your course packet and select specific ways that you can improve your pedagogy. </a:t>
            </a:r>
          </a:p>
          <a:p>
            <a:r>
              <a:rPr lang="en-US" sz="2800" dirty="0" smtClean="0"/>
              <a:t>Next, select a personal goal that you hope to fulfill by taking this class, and come write it on the Chart Paper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Wiki Space</a:t>
            </a:r>
            <a:endParaRPr lang="en-US" sz="4400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245429" y="381000"/>
            <a:ext cx="4626427" cy="5886450"/>
          </a:xfrm>
        </p:spPr>
        <p:txBody>
          <a:bodyPr/>
          <a:lstStyle/>
          <a:p>
            <a:r>
              <a:rPr lang="en-US" dirty="0" smtClean="0"/>
              <a:t>Please make sure I have your correct email address for your Wiki invitation and type it into </a:t>
            </a:r>
            <a:r>
              <a:rPr lang="en-US" smtClean="0"/>
              <a:t>the computer.</a:t>
            </a:r>
          </a:p>
          <a:p>
            <a:r>
              <a:rPr lang="en-US" dirty="0" smtClean="0"/>
              <a:t>Please check your email and look for the invitation to join the Wiki Space.</a:t>
            </a:r>
          </a:p>
          <a:p>
            <a:r>
              <a:rPr lang="en-US" dirty="0" smtClean="0">
                <a:hlinkClick r:id="rId2"/>
              </a:rPr>
              <a:t>http://wastewaterenergy.wikispaces.com</a:t>
            </a:r>
            <a:endParaRPr lang="en-US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 dirty="0" smtClean="0"/>
              <a:t>I have set up a Wiki Space for this course. The Wiki is a place where you can find the syllabus and additional websites and documents. It is important that you create an account and remember your login</a:t>
            </a:r>
            <a:endParaRPr lang="en-US" sz="2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5484813" y="4409701"/>
            <a:ext cx="1825625" cy="1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Habita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Habitat">
      <a:majorFont>
        <a:latin typeface="Book Antiqua"/>
        <a:ea typeface=""/>
        <a:cs typeface=""/>
        <a:font script="Jpan" typeface="ＭＳ 明朝"/>
      </a:majorFont>
      <a:minorFont>
        <a:latin typeface="Book Antiqua"/>
        <a:ea typeface=""/>
        <a:cs typeface=""/>
        <a:font script="Jpan" typeface="ＭＳ 明朝"/>
      </a:minorFont>
    </a:fontScheme>
    <a:fmtScheme name="Habitat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30000"/>
              </a:schemeClr>
              <a:schemeClr val="phClr">
                <a:satMod val="275000"/>
              </a:schemeClr>
            </a:duotone>
          </a:blip>
          <a:tile tx="0" ty="0" sx="40000" sy="4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40000"/>
                <a:satMod val="130000"/>
              </a:schemeClr>
              <a:schemeClr val="phClr">
                <a:satMod val="275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0000"/>
              <a:satMod val="105000"/>
            </a:schemeClr>
          </a:solidFill>
          <a:prstDash val="solid"/>
        </a:ln>
        <a:ln w="25400" cap="flat" cmpd="sng" algn="ctr">
          <a:solidFill>
            <a:schemeClr val="phClr">
              <a:shade val="80000"/>
            </a:schemeClr>
          </a:solidFill>
          <a:prstDash val="solid"/>
        </a:ln>
        <a:ln w="25400" cap="flat" cmpd="sng" algn="ctr">
          <a:solidFill>
            <a:schemeClr val="phClr">
              <a:shade val="7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r="4200000" sx="105000" sy="105000" algn="t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76200" dist="25400" dir="13200000">
              <a:srgbClr val="000000">
                <a:alpha val="80000"/>
              </a:srgb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19800000"/>
            </a:lightRig>
          </a:scene3d>
          <a:sp3d prstMaterial="softEdge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Habitat.thmx</Template>
  <TotalTime>4273</TotalTime>
  <Words>581</Words>
  <Application>Microsoft Macintosh PowerPoint</Application>
  <PresentationFormat>On-screen Show (4:3)</PresentationFormat>
  <Paragraphs>40</Paragraphs>
  <Slides>8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Habitat</vt:lpstr>
      <vt:lpstr>Welcome to the Greenhouse</vt:lpstr>
      <vt:lpstr>Course Teacher</vt:lpstr>
      <vt:lpstr>Course Provider NYSunworks</vt:lpstr>
      <vt:lpstr>Water Waste &amp; Energy  Course Dates</vt:lpstr>
      <vt:lpstr>Science Binder and Notebook</vt:lpstr>
      <vt:lpstr>TABLE OF CONTENTS </vt:lpstr>
      <vt:lpstr>Goals</vt:lpstr>
      <vt:lpstr>Wiki Space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the Greenhouse</dc:title>
  <dc:creator>NYCDOE Schools</dc:creator>
  <cp:lastModifiedBy>NYCDOE Schools</cp:lastModifiedBy>
  <cp:revision>14</cp:revision>
  <dcterms:created xsi:type="dcterms:W3CDTF">2014-10-15T00:11:06Z</dcterms:created>
  <dcterms:modified xsi:type="dcterms:W3CDTF">2014-10-15T00:20:42Z</dcterms:modified>
</cp:coreProperties>
</file>